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1"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4660"/>
  </p:normalViewPr>
  <p:slideViewPr>
    <p:cSldViewPr snapToGrid="0">
      <p:cViewPr varScale="1">
        <p:scale>
          <a:sx n="64" d="100"/>
          <a:sy n="64" d="100"/>
        </p:scale>
        <p:origin x="44"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3897261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3055279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93892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3578929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07656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1803161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3867072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135807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4221154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C0A80-5406-4996-BBEA-26F4BB24151F}"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771213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2C0A80-5406-4996-BBEA-26F4BB24151F}"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10416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2C0A80-5406-4996-BBEA-26F4BB24151F}" type="datetimeFigureOut">
              <a:rPr lang="en-US" smtClean="0"/>
              <a:t>6/6/2020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64507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2C0A80-5406-4996-BBEA-26F4BB24151F}" type="datetimeFigureOut">
              <a:rPr lang="en-US" smtClean="0"/>
              <a:t>6/6/2020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129306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C0A80-5406-4996-BBEA-26F4BB24151F}" type="datetimeFigureOut">
              <a:rPr lang="en-US" smtClean="0"/>
              <a:t>6/6/2020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142467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2C0A80-5406-4996-BBEA-26F4BB24151F}"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38298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2C0A80-5406-4996-BBEA-26F4BB24151F}"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C45DE-2638-4A55-9612-847113B1E773}" type="slidenum">
              <a:rPr lang="en-US" smtClean="0"/>
              <a:t>‹#›</a:t>
            </a:fld>
            <a:endParaRPr lang="en-US"/>
          </a:p>
        </p:txBody>
      </p:sp>
    </p:spTree>
    <p:extLst>
      <p:ext uri="{BB962C8B-B14F-4D97-AF65-F5344CB8AC3E}">
        <p14:creationId xmlns:p14="http://schemas.microsoft.com/office/powerpoint/2010/main" val="273832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2C0A80-5406-4996-BBEA-26F4BB24151F}" type="datetimeFigureOut">
              <a:rPr lang="en-US" smtClean="0"/>
              <a:t>6/6/2020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A6C45DE-2638-4A55-9612-847113B1E773}" type="slidenum">
              <a:rPr lang="en-US" smtClean="0"/>
              <a:t>‹#›</a:t>
            </a:fld>
            <a:endParaRPr lang="en-US"/>
          </a:p>
        </p:txBody>
      </p:sp>
    </p:spTree>
    <p:extLst>
      <p:ext uri="{BB962C8B-B14F-4D97-AF65-F5344CB8AC3E}">
        <p14:creationId xmlns:p14="http://schemas.microsoft.com/office/powerpoint/2010/main" val="3521077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a.org/pages/en_US/treatment-committees" TargetMode="External"/><Relationship Id="rId7" Type="http://schemas.openxmlformats.org/officeDocument/2006/relationships/hyperlink" Target="http://eamo.org/bridging-the-gap/" TargetMode="External"/><Relationship Id="rId2" Type="http://schemas.openxmlformats.org/officeDocument/2006/relationships/hyperlink" Target="https://www.aa.org/pages/en_US/corrections-committees" TargetMode="External"/><Relationship Id="rId1" Type="http://schemas.openxmlformats.org/officeDocument/2006/relationships/slideLayout" Target="../slideLayouts/slideLayout2.xml"/><Relationship Id="rId6" Type="http://schemas.openxmlformats.org/officeDocument/2006/relationships/hyperlink" Target="https://nc23.org/2019/04/01/bridging-the-gap-alcoholics-anonymous-temporary-contacts/" TargetMode="External"/><Relationship Id="rId5" Type="http://schemas.openxmlformats.org/officeDocument/2006/relationships/hyperlink" Target="http://www.utahaa.org/BTG/btg.html" TargetMode="External"/><Relationship Id="rId4" Type="http://schemas.openxmlformats.org/officeDocument/2006/relationships/hyperlink" Target="http://www.btgww.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34CB8-A9C4-49EA-8E81-0A748EDD256D}"/>
              </a:ext>
            </a:extLst>
          </p:cNvPr>
          <p:cNvSpPr>
            <a:spLocks noGrp="1"/>
          </p:cNvSpPr>
          <p:nvPr>
            <p:ph type="ctrTitle"/>
          </p:nvPr>
        </p:nvSpPr>
        <p:spPr/>
        <p:txBody>
          <a:bodyPr/>
          <a:lstStyle/>
          <a:p>
            <a:r>
              <a:rPr lang="en-US" dirty="0"/>
              <a:t>Bridging the Gap </a:t>
            </a:r>
          </a:p>
        </p:txBody>
      </p:sp>
      <p:sp>
        <p:nvSpPr>
          <p:cNvPr id="3" name="Subtitle 2">
            <a:extLst>
              <a:ext uri="{FF2B5EF4-FFF2-40B4-BE49-F238E27FC236}">
                <a16:creationId xmlns:a16="http://schemas.microsoft.com/office/drawing/2014/main" id="{3F469CEF-BD18-4722-998D-7FFF0113D19B}"/>
              </a:ext>
            </a:extLst>
          </p:cNvPr>
          <p:cNvSpPr>
            <a:spLocks noGrp="1"/>
          </p:cNvSpPr>
          <p:nvPr>
            <p:ph type="subTitle" idx="1"/>
          </p:nvPr>
        </p:nvSpPr>
        <p:spPr/>
        <p:txBody>
          <a:bodyPr>
            <a:normAutofit/>
          </a:bodyPr>
          <a:lstStyle/>
          <a:p>
            <a:r>
              <a:rPr lang="en-US" sz="3600" dirty="0" err="1"/>
              <a:t>Adhoc</a:t>
            </a:r>
            <a:r>
              <a:rPr lang="en-US" sz="3600" dirty="0"/>
              <a:t> committee </a:t>
            </a:r>
          </a:p>
        </p:txBody>
      </p:sp>
    </p:spTree>
    <p:extLst>
      <p:ext uri="{BB962C8B-B14F-4D97-AF65-F5344CB8AC3E}">
        <p14:creationId xmlns:p14="http://schemas.microsoft.com/office/powerpoint/2010/main" val="2693274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23C9F-AC15-46ED-AC8B-C7C7EF343A2B}"/>
              </a:ext>
            </a:extLst>
          </p:cNvPr>
          <p:cNvSpPr>
            <a:spLocks noGrp="1"/>
          </p:cNvSpPr>
          <p:nvPr>
            <p:ph type="title"/>
          </p:nvPr>
        </p:nvSpPr>
        <p:spPr/>
        <p:txBody>
          <a:bodyPr/>
          <a:lstStyle/>
          <a:p>
            <a:r>
              <a:rPr lang="en-US" dirty="0"/>
              <a:t>Suggestion from BTG </a:t>
            </a:r>
            <a:r>
              <a:rPr lang="en-US" dirty="0" err="1"/>
              <a:t>Adhoc</a:t>
            </a:r>
            <a:r>
              <a:rPr lang="en-US" dirty="0"/>
              <a:t> Committee</a:t>
            </a:r>
          </a:p>
        </p:txBody>
      </p:sp>
      <p:sp>
        <p:nvSpPr>
          <p:cNvPr id="3" name="Content Placeholder 2">
            <a:extLst>
              <a:ext uri="{FF2B5EF4-FFF2-40B4-BE49-F238E27FC236}">
                <a16:creationId xmlns:a16="http://schemas.microsoft.com/office/drawing/2014/main" id="{1E572AAA-BEEA-43B8-952A-62DA650FDECF}"/>
              </a:ext>
            </a:extLst>
          </p:cNvPr>
          <p:cNvSpPr>
            <a:spLocks noGrp="1"/>
          </p:cNvSpPr>
          <p:nvPr>
            <p:ph idx="1"/>
          </p:nvPr>
        </p:nvSpPr>
        <p:spPr/>
        <p:txBody>
          <a:bodyPr/>
          <a:lstStyle/>
          <a:p>
            <a:r>
              <a:rPr lang="en-US" dirty="0">
                <a:solidFill>
                  <a:schemeClr val="tx1">
                    <a:lumMod val="65000"/>
                    <a:lumOff val="35000"/>
                  </a:schemeClr>
                </a:solidFill>
              </a:rPr>
              <a:t>It is a suggestion of the BTG </a:t>
            </a:r>
            <a:r>
              <a:rPr lang="en-US" dirty="0" err="1">
                <a:solidFill>
                  <a:schemeClr val="tx1">
                    <a:lumMod val="65000"/>
                    <a:lumOff val="35000"/>
                  </a:schemeClr>
                </a:solidFill>
              </a:rPr>
              <a:t>Adhoc</a:t>
            </a:r>
            <a:r>
              <a:rPr lang="en-US" dirty="0">
                <a:solidFill>
                  <a:schemeClr val="tx1">
                    <a:lumMod val="65000"/>
                    <a:lumOff val="35000"/>
                  </a:schemeClr>
                </a:solidFill>
              </a:rPr>
              <a:t> committee to the Area that a BTG ongoing meeting, Facilitated by the Area Treatment and Corrections chairs, be added to the Area Assembly agenda on Saturday at 4:00pm. It is our hopes that this meeting would increase collaboration amongst the districts and that best practices could be shared. </a:t>
            </a:r>
          </a:p>
          <a:p>
            <a:r>
              <a:rPr lang="en-US" dirty="0">
                <a:solidFill>
                  <a:schemeClr val="tx1">
                    <a:lumMod val="65000"/>
                    <a:lumOff val="35000"/>
                  </a:schemeClr>
                </a:solidFill>
              </a:rPr>
              <a:t>It is a suggestion of the BTG </a:t>
            </a:r>
            <a:r>
              <a:rPr lang="en-US" dirty="0" err="1">
                <a:solidFill>
                  <a:schemeClr val="tx1">
                    <a:lumMod val="65000"/>
                    <a:lumOff val="35000"/>
                  </a:schemeClr>
                </a:solidFill>
              </a:rPr>
              <a:t>Adhoc</a:t>
            </a:r>
            <a:r>
              <a:rPr lang="en-US" dirty="0">
                <a:solidFill>
                  <a:schemeClr val="tx1">
                    <a:lumMod val="65000"/>
                    <a:lumOff val="35000"/>
                  </a:schemeClr>
                </a:solidFill>
              </a:rPr>
              <a:t> committee to the Area to have a BTG workshop at the next Area Assembly. </a:t>
            </a:r>
          </a:p>
          <a:p>
            <a:r>
              <a:rPr lang="en-US" dirty="0">
                <a:solidFill>
                  <a:schemeClr val="tx1">
                    <a:lumMod val="65000"/>
                    <a:lumOff val="35000"/>
                  </a:schemeClr>
                </a:solidFill>
              </a:rPr>
              <a:t>It is the suggestion of the BTG </a:t>
            </a:r>
            <a:r>
              <a:rPr lang="en-US" dirty="0" err="1">
                <a:solidFill>
                  <a:schemeClr val="tx1">
                    <a:lumMod val="65000"/>
                    <a:lumOff val="35000"/>
                  </a:schemeClr>
                </a:solidFill>
              </a:rPr>
              <a:t>Adhoc</a:t>
            </a:r>
            <a:r>
              <a:rPr lang="en-US" dirty="0">
                <a:solidFill>
                  <a:schemeClr val="tx1">
                    <a:lumMod val="65000"/>
                    <a:lumOff val="35000"/>
                  </a:schemeClr>
                </a:solidFill>
              </a:rPr>
              <a:t> committee to the Area to dissolve as the finding are complete. </a:t>
            </a:r>
          </a:p>
          <a:p>
            <a:endParaRPr lang="en-US" dirty="0"/>
          </a:p>
        </p:txBody>
      </p:sp>
    </p:spTree>
    <p:extLst>
      <p:ext uri="{BB962C8B-B14F-4D97-AF65-F5344CB8AC3E}">
        <p14:creationId xmlns:p14="http://schemas.microsoft.com/office/powerpoint/2010/main" val="271578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7D51E-012A-4B4B-A237-3BD76C9DF123}"/>
              </a:ext>
            </a:extLst>
          </p:cNvPr>
          <p:cNvSpPr>
            <a:spLocks noGrp="1"/>
          </p:cNvSpPr>
          <p:nvPr>
            <p:ph type="title"/>
          </p:nvPr>
        </p:nvSpPr>
        <p:spPr/>
        <p:txBody>
          <a:bodyPr/>
          <a:lstStyle/>
          <a:p>
            <a:r>
              <a:rPr lang="en-US" dirty="0"/>
              <a:t>Purpose </a:t>
            </a:r>
          </a:p>
        </p:txBody>
      </p:sp>
      <p:sp>
        <p:nvSpPr>
          <p:cNvPr id="3" name="Content Placeholder 2">
            <a:extLst>
              <a:ext uri="{FF2B5EF4-FFF2-40B4-BE49-F238E27FC236}">
                <a16:creationId xmlns:a16="http://schemas.microsoft.com/office/drawing/2014/main" id="{205DB8C9-329B-4611-B2A3-6756B5E0A31D}"/>
              </a:ext>
            </a:extLst>
          </p:cNvPr>
          <p:cNvSpPr>
            <a:spLocks noGrp="1"/>
          </p:cNvSpPr>
          <p:nvPr>
            <p:ph idx="1"/>
          </p:nvPr>
        </p:nvSpPr>
        <p:spPr>
          <a:xfrm>
            <a:off x="838200" y="1825625"/>
            <a:ext cx="7810500" cy="2898775"/>
          </a:xfrm>
        </p:spPr>
        <p:txBody>
          <a:bodyPr/>
          <a:lstStyle/>
          <a:p>
            <a:pPr marL="0" indent="0">
              <a:buNone/>
            </a:pPr>
            <a:r>
              <a:rPr lang="en-US" dirty="0">
                <a:solidFill>
                  <a:schemeClr val="tx1">
                    <a:lumMod val="50000"/>
                    <a:lumOff val="50000"/>
                  </a:schemeClr>
                </a:solidFill>
              </a:rPr>
              <a:t>The purpose of the ad hoc Committee is set forth in the Proposal.  </a:t>
            </a:r>
          </a:p>
          <a:p>
            <a:pPr marL="0" indent="0">
              <a:buNone/>
            </a:pPr>
            <a:r>
              <a:rPr lang="en-US" dirty="0">
                <a:solidFill>
                  <a:schemeClr val="tx1">
                    <a:lumMod val="50000"/>
                    <a:lumOff val="50000"/>
                  </a:schemeClr>
                </a:solidFill>
              </a:rPr>
              <a:t>We are looking for suggestions on ways Area 62 might improve its Bridge the Gap program.  This would include exploring what we are doing now at the Area 62, Districts, Groups and Intergroups levels (including seeking to find out whether the Groups, Districts and Intergroups want or need anything from the Area to improve the BTG program).</a:t>
            </a:r>
          </a:p>
          <a:p>
            <a:endParaRPr lang="en-US" dirty="0"/>
          </a:p>
        </p:txBody>
      </p:sp>
    </p:spTree>
    <p:extLst>
      <p:ext uri="{BB962C8B-B14F-4D97-AF65-F5344CB8AC3E}">
        <p14:creationId xmlns:p14="http://schemas.microsoft.com/office/powerpoint/2010/main" val="1037375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61F74-F329-46E9-8E37-1F0E4B4700DF}"/>
              </a:ext>
            </a:extLst>
          </p:cNvPr>
          <p:cNvSpPr>
            <a:spLocks noGrp="1"/>
          </p:cNvSpPr>
          <p:nvPr>
            <p:ph type="title"/>
          </p:nvPr>
        </p:nvSpPr>
        <p:spPr/>
        <p:txBody>
          <a:bodyPr/>
          <a:lstStyle/>
          <a:p>
            <a:r>
              <a:rPr lang="en-US" dirty="0"/>
              <a:t>Proposal </a:t>
            </a:r>
          </a:p>
        </p:txBody>
      </p:sp>
      <p:sp>
        <p:nvSpPr>
          <p:cNvPr id="3" name="Content Placeholder 2">
            <a:extLst>
              <a:ext uri="{FF2B5EF4-FFF2-40B4-BE49-F238E27FC236}">
                <a16:creationId xmlns:a16="http://schemas.microsoft.com/office/drawing/2014/main" id="{83DAB76A-7E9F-48F5-97D7-A6002BBAB470}"/>
              </a:ext>
            </a:extLst>
          </p:cNvPr>
          <p:cNvSpPr>
            <a:spLocks noGrp="1"/>
          </p:cNvSpPr>
          <p:nvPr>
            <p:ph idx="1"/>
          </p:nvPr>
        </p:nvSpPr>
        <p:spPr/>
        <p:txBody>
          <a:bodyPr>
            <a:normAutofit fontScale="85000" lnSpcReduction="10000"/>
          </a:bodyPr>
          <a:lstStyle/>
          <a:p>
            <a:r>
              <a:rPr lang="en-US" b="1" dirty="0">
                <a:solidFill>
                  <a:schemeClr val="tx1">
                    <a:lumMod val="50000"/>
                    <a:lumOff val="50000"/>
                  </a:schemeClr>
                </a:solidFill>
              </a:rPr>
              <a:t>That an Area 62 Ad Hoc Committee be formed with the Appointment of an Ad Hoc Committee Chairperson by the Area 62 Chairperson and Delegate with the purposes of the Bridging the Gap Ad Hoc Committee being:</a:t>
            </a:r>
            <a:endParaRPr lang="en-US" dirty="0">
              <a:solidFill>
                <a:schemeClr val="tx1">
                  <a:lumMod val="50000"/>
                  <a:lumOff val="50000"/>
                </a:schemeClr>
              </a:solidFill>
            </a:endParaRPr>
          </a:p>
          <a:p>
            <a:r>
              <a:rPr lang="en-US" dirty="0">
                <a:solidFill>
                  <a:schemeClr val="tx1">
                    <a:lumMod val="50000"/>
                    <a:lumOff val="50000"/>
                  </a:schemeClr>
                </a:solidFill>
              </a:rPr>
              <a:t>1.  Look into whether there is a need for a standing committee to be added to the Area 62 Standing Committees by amendment of the Suggested Procedures for Area 62 for the Bridging the Gap program.</a:t>
            </a:r>
          </a:p>
          <a:p>
            <a:r>
              <a:rPr lang="en-US" dirty="0">
                <a:solidFill>
                  <a:schemeClr val="tx1">
                    <a:lumMod val="50000"/>
                    <a:lumOff val="50000"/>
                  </a:schemeClr>
                </a:solidFill>
              </a:rPr>
              <a:t>2.  See if it is preferable to leave Bridging the Gap activities to respective Districts or Groups in Area 62 or whether it would be helpful to have a central (Area wide) location.</a:t>
            </a:r>
          </a:p>
          <a:p>
            <a:r>
              <a:rPr lang="en-US" dirty="0">
                <a:solidFill>
                  <a:schemeClr val="tx1">
                    <a:lumMod val="50000"/>
                    <a:lumOff val="50000"/>
                  </a:schemeClr>
                </a:solidFill>
              </a:rPr>
              <a:t>3.  Determine the needs of the Districts (or the Groups) if the Bridging the Gap activities are to remain allocated to them.</a:t>
            </a:r>
          </a:p>
          <a:p>
            <a:r>
              <a:rPr lang="en-US" dirty="0">
                <a:solidFill>
                  <a:schemeClr val="tx1">
                    <a:lumMod val="50000"/>
                    <a:lumOff val="50000"/>
                  </a:schemeClr>
                </a:solidFill>
              </a:rPr>
              <a:t>4.  How can Area 62 best carry the message to people in treatment and corrections facilities?</a:t>
            </a:r>
          </a:p>
          <a:p>
            <a:r>
              <a:rPr lang="en-US" dirty="0">
                <a:solidFill>
                  <a:schemeClr val="tx1">
                    <a:lumMod val="50000"/>
                    <a:lumOff val="50000"/>
                  </a:schemeClr>
                </a:solidFill>
              </a:rPr>
              <a:t>5.  How can our members, organizations and volunteers best cooperate with those facilities?</a:t>
            </a:r>
          </a:p>
          <a:p>
            <a:r>
              <a:rPr lang="en-US" dirty="0">
                <a:solidFill>
                  <a:schemeClr val="tx1">
                    <a:lumMod val="50000"/>
                    <a:lumOff val="50000"/>
                  </a:schemeClr>
                </a:solidFill>
              </a:rPr>
              <a:t>6.  What are other Areas in Alcoholics Anonymous doing in these situations?  What does GSO have available?</a:t>
            </a:r>
          </a:p>
          <a:p>
            <a:endParaRPr lang="en-US" dirty="0"/>
          </a:p>
        </p:txBody>
      </p:sp>
    </p:spTree>
    <p:extLst>
      <p:ext uri="{BB962C8B-B14F-4D97-AF65-F5344CB8AC3E}">
        <p14:creationId xmlns:p14="http://schemas.microsoft.com/office/powerpoint/2010/main" val="384810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CEED0-2067-4A30-A2EC-1D03DAEAAFA0}"/>
              </a:ext>
            </a:extLst>
          </p:cNvPr>
          <p:cNvSpPr>
            <a:spLocks noGrp="1"/>
          </p:cNvSpPr>
          <p:nvPr>
            <p:ph type="title"/>
          </p:nvPr>
        </p:nvSpPr>
        <p:spPr/>
        <p:txBody>
          <a:bodyPr>
            <a:normAutofit fontScale="90000"/>
          </a:bodyPr>
          <a:lstStyle/>
          <a:p>
            <a:r>
              <a:rPr lang="en-US" dirty="0">
                <a:solidFill>
                  <a:schemeClr val="tx1">
                    <a:lumMod val="50000"/>
                    <a:lumOff val="50000"/>
                  </a:schemeClr>
                </a:solidFill>
              </a:rPr>
              <a:t>1.  </a:t>
            </a:r>
            <a:r>
              <a:rPr lang="en-US" sz="2200" dirty="0">
                <a:solidFill>
                  <a:schemeClr val="accent2"/>
                </a:solidFill>
              </a:rPr>
              <a:t>Look into whether there is a need for a standing committee to be added to the Area 62 Standing Committees by amendment of the Suggested Procedures for Area 62 for the Bridging the Gap program.</a:t>
            </a:r>
            <a:br>
              <a:rPr lang="en-US" sz="2200" dirty="0">
                <a:solidFill>
                  <a:schemeClr val="tx1">
                    <a:lumMod val="50000"/>
                    <a:lumOff val="50000"/>
                  </a:schemeClr>
                </a:solidFill>
              </a:rPr>
            </a:br>
            <a:endParaRPr lang="en-US" sz="2200" dirty="0"/>
          </a:p>
        </p:txBody>
      </p:sp>
      <p:sp>
        <p:nvSpPr>
          <p:cNvPr id="4" name="Content Placeholder 3">
            <a:extLst>
              <a:ext uri="{FF2B5EF4-FFF2-40B4-BE49-F238E27FC236}">
                <a16:creationId xmlns:a16="http://schemas.microsoft.com/office/drawing/2014/main" id="{7E86E199-C76F-4061-98CB-143686E028BA}"/>
              </a:ext>
            </a:extLst>
          </p:cNvPr>
          <p:cNvSpPr>
            <a:spLocks noGrp="1"/>
          </p:cNvSpPr>
          <p:nvPr>
            <p:ph idx="1"/>
          </p:nvPr>
        </p:nvSpPr>
        <p:spPr/>
        <p:txBody>
          <a:bodyPr/>
          <a:lstStyle/>
          <a:p>
            <a:r>
              <a:rPr lang="en-US" dirty="0">
                <a:solidFill>
                  <a:schemeClr val="tx1">
                    <a:lumMod val="65000"/>
                    <a:lumOff val="35000"/>
                  </a:schemeClr>
                </a:solidFill>
              </a:rPr>
              <a:t>After survey results were evaluated, there doesn’t appear to currently be a need for a BTG Standing Committee at this time.  </a:t>
            </a:r>
          </a:p>
          <a:p>
            <a:r>
              <a:rPr lang="en-US" dirty="0">
                <a:solidFill>
                  <a:schemeClr val="tx1">
                    <a:lumMod val="65000"/>
                    <a:lumOff val="35000"/>
                  </a:schemeClr>
                </a:solidFill>
              </a:rPr>
              <a:t>If the responsibility of BTG should ever go back the Area instead of staying within the Districts or should the support needed of Area to the Districts be greater than the what the Treatment or Corrections Committee Chair are able to handle, this finding should be reevaluated. </a:t>
            </a:r>
          </a:p>
          <a:p>
            <a:r>
              <a:rPr lang="en-US" dirty="0">
                <a:solidFill>
                  <a:schemeClr val="tx1">
                    <a:lumMod val="65000"/>
                    <a:lumOff val="35000"/>
                  </a:schemeClr>
                </a:solidFill>
              </a:rPr>
              <a:t>More will be revealed!</a:t>
            </a:r>
          </a:p>
        </p:txBody>
      </p:sp>
    </p:spTree>
    <p:extLst>
      <p:ext uri="{BB962C8B-B14F-4D97-AF65-F5344CB8AC3E}">
        <p14:creationId xmlns:p14="http://schemas.microsoft.com/office/powerpoint/2010/main" val="184525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8FC9-9DAD-41AB-9DA2-2F76F50583F9}"/>
              </a:ext>
            </a:extLst>
          </p:cNvPr>
          <p:cNvSpPr>
            <a:spLocks noGrp="1"/>
          </p:cNvSpPr>
          <p:nvPr>
            <p:ph type="title"/>
          </p:nvPr>
        </p:nvSpPr>
        <p:spPr/>
        <p:txBody>
          <a:bodyPr>
            <a:normAutofit fontScale="90000"/>
          </a:bodyPr>
          <a:lstStyle/>
          <a:p>
            <a:r>
              <a:rPr lang="en-US" dirty="0">
                <a:solidFill>
                  <a:schemeClr val="tx1">
                    <a:lumMod val="50000"/>
                    <a:lumOff val="50000"/>
                  </a:schemeClr>
                </a:solidFill>
              </a:rPr>
              <a:t>2.  </a:t>
            </a:r>
            <a:r>
              <a:rPr lang="en-US" sz="2200" dirty="0">
                <a:solidFill>
                  <a:schemeClr val="accent2"/>
                </a:solidFill>
              </a:rPr>
              <a:t>See if it is preferable to leave Bridging the Gap activities to respective Districts or Groups in Area 62 or whether it would be helpful to have a central (Area wide) location</a:t>
            </a:r>
            <a:r>
              <a:rPr lang="en-US" dirty="0">
                <a:solidFill>
                  <a:schemeClr val="tx1">
                    <a:lumMod val="50000"/>
                    <a:lumOff val="50000"/>
                  </a:schemeClr>
                </a:solidFill>
              </a:rPr>
              <a:t>.</a:t>
            </a:r>
            <a:br>
              <a:rPr lang="en-US" dirty="0">
                <a:solidFill>
                  <a:schemeClr val="tx1">
                    <a:lumMod val="50000"/>
                    <a:lumOff val="50000"/>
                  </a:schemeClr>
                </a:solidFill>
              </a:rPr>
            </a:br>
            <a:endParaRPr lang="en-US" dirty="0"/>
          </a:p>
        </p:txBody>
      </p:sp>
      <p:pic>
        <p:nvPicPr>
          <p:cNvPr id="3074" name="Picture 2" descr="Forms response chart. Question title: Do you think the &quot;Bridging The Gap&quot; process would be more effective if handled by the individual groups, by each individual district body, or by a central statewide effort run by Area 62? . Number of responses: 76 responses.">
            <a:extLst>
              <a:ext uri="{FF2B5EF4-FFF2-40B4-BE49-F238E27FC236}">
                <a16:creationId xmlns:a16="http://schemas.microsoft.com/office/drawing/2014/main" id="{ACBFFA3B-0D3C-4376-9BB5-E211A453E4F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125" y="1930400"/>
            <a:ext cx="6886576" cy="342265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Forms response chart. Question title: GSR or DCM. Number of responses: 76 responses.">
            <a:extLst>
              <a:ext uri="{FF2B5EF4-FFF2-40B4-BE49-F238E27FC236}">
                <a16:creationId xmlns:a16="http://schemas.microsoft.com/office/drawing/2014/main" id="{A34CACDA-95A8-4E6C-B5CC-17EB01140F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060924"/>
            <a:ext cx="6866707" cy="342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053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AC258-C583-4E94-93D3-E3665C7C3599}"/>
              </a:ext>
            </a:extLst>
          </p:cNvPr>
          <p:cNvSpPr>
            <a:spLocks noGrp="1"/>
          </p:cNvSpPr>
          <p:nvPr>
            <p:ph type="title"/>
          </p:nvPr>
        </p:nvSpPr>
        <p:spPr/>
        <p:txBody>
          <a:bodyPr>
            <a:normAutofit fontScale="90000"/>
          </a:bodyPr>
          <a:lstStyle/>
          <a:p>
            <a:r>
              <a:rPr lang="en-US" sz="2200" dirty="0">
                <a:solidFill>
                  <a:schemeClr val="accent2"/>
                </a:solidFill>
              </a:rPr>
              <a:t>3.  Determine the needs of the Districts (or the Groups) if the Bridging the Gap activities are to remain allocated to them</a:t>
            </a:r>
            <a:r>
              <a:rPr lang="en-US" dirty="0">
                <a:solidFill>
                  <a:schemeClr val="tx1">
                    <a:lumMod val="50000"/>
                    <a:lumOff val="50000"/>
                  </a:schemeClr>
                </a:solidFill>
              </a:rPr>
              <a:t>.</a:t>
            </a:r>
            <a:br>
              <a:rPr lang="en-US" dirty="0">
                <a:solidFill>
                  <a:schemeClr val="tx1">
                    <a:lumMod val="50000"/>
                    <a:lumOff val="50000"/>
                  </a:schemeClr>
                </a:solidFill>
              </a:rPr>
            </a:br>
            <a:endParaRPr lang="en-US" dirty="0"/>
          </a:p>
        </p:txBody>
      </p:sp>
      <p:sp>
        <p:nvSpPr>
          <p:cNvPr id="4" name="Content Placeholder 3">
            <a:extLst>
              <a:ext uri="{FF2B5EF4-FFF2-40B4-BE49-F238E27FC236}">
                <a16:creationId xmlns:a16="http://schemas.microsoft.com/office/drawing/2014/main" id="{AAE117BF-4011-4599-84DD-CB0A52AD7FAA}"/>
              </a:ext>
            </a:extLst>
          </p:cNvPr>
          <p:cNvSpPr>
            <a:spLocks noGrp="1"/>
          </p:cNvSpPr>
          <p:nvPr>
            <p:ph idx="1"/>
          </p:nvPr>
        </p:nvSpPr>
        <p:spPr/>
        <p:txBody>
          <a:bodyPr/>
          <a:lstStyle/>
          <a:p>
            <a:r>
              <a:rPr lang="en-US" dirty="0">
                <a:solidFill>
                  <a:schemeClr val="tx1">
                    <a:lumMod val="65000"/>
                    <a:lumOff val="35000"/>
                  </a:schemeClr>
                </a:solidFill>
              </a:rPr>
              <a:t>Area Treatment and Corrections Chair  could work directly with District committee chairs to assess BTG needs. Each District will probably have different needs based on the status of their BTG program. </a:t>
            </a:r>
          </a:p>
          <a:p>
            <a:r>
              <a:rPr lang="en-US" dirty="0">
                <a:solidFill>
                  <a:schemeClr val="tx1">
                    <a:lumMod val="65000"/>
                    <a:lumOff val="35000"/>
                  </a:schemeClr>
                </a:solidFill>
              </a:rPr>
              <a:t>More will be revealed!</a:t>
            </a:r>
          </a:p>
        </p:txBody>
      </p:sp>
    </p:spTree>
    <p:extLst>
      <p:ext uri="{BB962C8B-B14F-4D97-AF65-F5344CB8AC3E}">
        <p14:creationId xmlns:p14="http://schemas.microsoft.com/office/powerpoint/2010/main" val="400327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0830-2D7C-4F31-AF8E-2C771F7D810F}"/>
              </a:ext>
            </a:extLst>
          </p:cNvPr>
          <p:cNvSpPr>
            <a:spLocks noGrp="1"/>
          </p:cNvSpPr>
          <p:nvPr>
            <p:ph type="title"/>
          </p:nvPr>
        </p:nvSpPr>
        <p:spPr/>
        <p:txBody>
          <a:bodyPr>
            <a:normAutofit/>
          </a:bodyPr>
          <a:lstStyle/>
          <a:p>
            <a:r>
              <a:rPr lang="en-US" sz="2200" dirty="0">
                <a:solidFill>
                  <a:schemeClr val="accent2"/>
                </a:solidFill>
              </a:rPr>
              <a:t>4.  How can Area 62 best carry the message to people in treatment and corrections facilities?</a:t>
            </a:r>
            <a:br>
              <a:rPr lang="en-US" dirty="0">
                <a:solidFill>
                  <a:schemeClr val="tx1">
                    <a:lumMod val="50000"/>
                    <a:lumOff val="50000"/>
                  </a:schemeClr>
                </a:solidFill>
              </a:rPr>
            </a:br>
            <a:endParaRPr lang="en-US" dirty="0"/>
          </a:p>
        </p:txBody>
      </p:sp>
      <p:pic>
        <p:nvPicPr>
          <p:cNvPr id="4098" name="Picture 2" descr="Forms response chart. Question title: Does your District or Group currently have a &quot;Bridging the Gap&quot;  process in place to assist the newcomers coming from Corrections or Treatment Facility centers? . Number of responses: 76 responses.">
            <a:extLst>
              <a:ext uri="{FF2B5EF4-FFF2-40B4-BE49-F238E27FC236}">
                <a16:creationId xmlns:a16="http://schemas.microsoft.com/office/drawing/2014/main" id="{302698A3-C42B-4F2C-97DB-EEB490525A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7084" y="1343025"/>
            <a:ext cx="6230490" cy="29527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Forms response chart. Question title: If your Group or District does not have a &quot;Bridging The Gap&quot; process in place to assist the newcomers coming from treatment or corrections, do you think that they would benefit from one? . Number of responses: 76 responses.">
            <a:extLst>
              <a:ext uri="{FF2B5EF4-FFF2-40B4-BE49-F238E27FC236}">
                <a16:creationId xmlns:a16="http://schemas.microsoft.com/office/drawing/2014/main" id="{69C024FA-DD51-4C66-9F11-A514CEFE67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574" y="4162425"/>
            <a:ext cx="6048943" cy="2733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84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D9E27-0417-486F-8629-14DA8637A99A}"/>
              </a:ext>
            </a:extLst>
          </p:cNvPr>
          <p:cNvSpPr>
            <a:spLocks noGrp="1"/>
          </p:cNvSpPr>
          <p:nvPr>
            <p:ph type="title"/>
          </p:nvPr>
        </p:nvSpPr>
        <p:spPr>
          <a:xfrm>
            <a:off x="677334" y="447675"/>
            <a:ext cx="8596668" cy="1320800"/>
          </a:xfrm>
        </p:spPr>
        <p:txBody>
          <a:bodyPr>
            <a:normAutofit/>
          </a:bodyPr>
          <a:lstStyle/>
          <a:p>
            <a:r>
              <a:rPr lang="en-US" sz="2000" dirty="0">
                <a:solidFill>
                  <a:schemeClr val="accent2"/>
                </a:solidFill>
              </a:rPr>
              <a:t>5.  How can our members, organizations and volunteers best cooperate with those facilities?</a:t>
            </a:r>
            <a:br>
              <a:rPr lang="en-US" sz="2000" dirty="0">
                <a:solidFill>
                  <a:schemeClr val="accent2"/>
                </a:solidFill>
              </a:rPr>
            </a:br>
            <a:endParaRPr lang="en-US" sz="2000" dirty="0">
              <a:solidFill>
                <a:schemeClr val="accent2"/>
              </a:solidFill>
            </a:endParaRPr>
          </a:p>
        </p:txBody>
      </p:sp>
      <p:sp>
        <p:nvSpPr>
          <p:cNvPr id="3" name="Content Placeholder 2">
            <a:extLst>
              <a:ext uri="{FF2B5EF4-FFF2-40B4-BE49-F238E27FC236}">
                <a16:creationId xmlns:a16="http://schemas.microsoft.com/office/drawing/2014/main" id="{2711C024-C815-4F92-86E7-DBED8A8EC6C3}"/>
              </a:ext>
            </a:extLst>
          </p:cNvPr>
          <p:cNvSpPr>
            <a:spLocks noGrp="1"/>
          </p:cNvSpPr>
          <p:nvPr>
            <p:ph idx="1"/>
          </p:nvPr>
        </p:nvSpPr>
        <p:spPr/>
        <p:txBody>
          <a:bodyPr/>
          <a:lstStyle/>
          <a:p>
            <a:r>
              <a:rPr lang="en-US" dirty="0">
                <a:solidFill>
                  <a:schemeClr val="tx1">
                    <a:lumMod val="65000"/>
                    <a:lumOff val="35000"/>
                  </a:schemeClr>
                </a:solidFill>
              </a:rPr>
              <a:t>Area 62 to make treatment and corrections workbooks, handouts, and other resources available to area 62 members on area62 website</a:t>
            </a:r>
          </a:p>
          <a:p>
            <a:r>
              <a:rPr lang="en-US" dirty="0">
                <a:solidFill>
                  <a:schemeClr val="tx1">
                    <a:lumMod val="65000"/>
                    <a:lumOff val="35000"/>
                  </a:schemeClr>
                </a:solidFill>
              </a:rPr>
              <a:t>Area 62 could  gather and share best practices from Districts and groups available </a:t>
            </a:r>
          </a:p>
          <a:p>
            <a:r>
              <a:rPr lang="en-US" dirty="0">
                <a:solidFill>
                  <a:schemeClr val="tx1">
                    <a:lumMod val="65000"/>
                    <a:lumOff val="35000"/>
                  </a:schemeClr>
                </a:solidFill>
              </a:rPr>
              <a:t>Refer to  AA  Treatment and Corrections workbook and pamphlets. </a:t>
            </a:r>
          </a:p>
          <a:p>
            <a:r>
              <a:rPr lang="en-US" dirty="0">
                <a:solidFill>
                  <a:schemeClr val="tx1">
                    <a:lumMod val="65000"/>
                    <a:lumOff val="35000"/>
                  </a:schemeClr>
                </a:solidFill>
              </a:rPr>
              <a:t>Treatment and Corrections could work with CPC as suggested in workbooks.</a:t>
            </a:r>
          </a:p>
        </p:txBody>
      </p:sp>
    </p:spTree>
    <p:extLst>
      <p:ext uri="{BB962C8B-B14F-4D97-AF65-F5344CB8AC3E}">
        <p14:creationId xmlns:p14="http://schemas.microsoft.com/office/powerpoint/2010/main" val="461810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8F3A4-9767-4D53-AFE2-B8964C24CFB3}"/>
              </a:ext>
            </a:extLst>
          </p:cNvPr>
          <p:cNvSpPr>
            <a:spLocks noGrp="1"/>
          </p:cNvSpPr>
          <p:nvPr>
            <p:ph type="title"/>
          </p:nvPr>
        </p:nvSpPr>
        <p:spPr/>
        <p:txBody>
          <a:bodyPr>
            <a:normAutofit/>
          </a:bodyPr>
          <a:lstStyle/>
          <a:p>
            <a:r>
              <a:rPr lang="en-US" sz="2000" dirty="0">
                <a:solidFill>
                  <a:schemeClr val="accent2"/>
                </a:solidFill>
              </a:rPr>
              <a:t>6.  What are other Areas in Alcoholics Anonymous doing in these situations?  What does GSO have available?</a:t>
            </a:r>
            <a:br>
              <a:rPr lang="en-US" sz="2000" dirty="0">
                <a:solidFill>
                  <a:schemeClr val="accent2"/>
                </a:solidFill>
              </a:rPr>
            </a:br>
            <a:endParaRPr lang="en-US" sz="2000" dirty="0">
              <a:solidFill>
                <a:schemeClr val="accent2"/>
              </a:solidFill>
            </a:endParaRPr>
          </a:p>
        </p:txBody>
      </p:sp>
      <p:sp>
        <p:nvSpPr>
          <p:cNvPr id="3" name="Content Placeholder 2">
            <a:extLst>
              <a:ext uri="{FF2B5EF4-FFF2-40B4-BE49-F238E27FC236}">
                <a16:creationId xmlns:a16="http://schemas.microsoft.com/office/drawing/2014/main" id="{66F3ED4F-8A13-4752-BF4D-3D2801E77300}"/>
              </a:ext>
            </a:extLst>
          </p:cNvPr>
          <p:cNvSpPr>
            <a:spLocks noGrp="1"/>
          </p:cNvSpPr>
          <p:nvPr>
            <p:ph idx="1"/>
          </p:nvPr>
        </p:nvSpPr>
        <p:spPr/>
        <p:txBody>
          <a:bodyPr/>
          <a:lstStyle/>
          <a:p>
            <a:r>
              <a:rPr lang="en-US" dirty="0">
                <a:solidFill>
                  <a:schemeClr val="tx1">
                    <a:lumMod val="65000"/>
                    <a:lumOff val="35000"/>
                  </a:schemeClr>
                </a:solidFill>
                <a:hlinkClick r:id="rId2">
                  <a:extLst>
                    <a:ext uri="{A12FA001-AC4F-418D-AE19-62706E023703}">
                      <ahyp:hlinkClr xmlns:ahyp="http://schemas.microsoft.com/office/drawing/2018/hyperlinkcolor" val="tx"/>
                    </a:ext>
                  </a:extLst>
                </a:hlinkClick>
              </a:rPr>
              <a:t>https://www.aa.org/pages/en_US/corrections-committees</a:t>
            </a:r>
            <a:endParaRPr lang="en-US" dirty="0">
              <a:solidFill>
                <a:schemeClr val="tx1">
                  <a:lumMod val="65000"/>
                  <a:lumOff val="35000"/>
                </a:schemeClr>
              </a:solidFill>
            </a:endParaRPr>
          </a:p>
          <a:p>
            <a:r>
              <a:rPr lang="en-US" dirty="0">
                <a:solidFill>
                  <a:schemeClr val="tx1">
                    <a:lumMod val="65000"/>
                    <a:lumOff val="35000"/>
                  </a:schemeClr>
                </a:solidFill>
                <a:hlinkClick r:id="rId3">
                  <a:extLst>
                    <a:ext uri="{A12FA001-AC4F-418D-AE19-62706E023703}">
                      <ahyp:hlinkClr xmlns:ahyp="http://schemas.microsoft.com/office/drawing/2018/hyperlinkcolor" val="tx"/>
                    </a:ext>
                  </a:extLst>
                </a:hlinkClick>
              </a:rPr>
              <a:t>https://www.aa.org/pages/en_US/treatment-committees</a:t>
            </a:r>
            <a:endParaRPr lang="en-US" dirty="0">
              <a:solidFill>
                <a:schemeClr val="tx1">
                  <a:lumMod val="65000"/>
                  <a:lumOff val="35000"/>
                </a:schemeClr>
              </a:solidFill>
            </a:endParaRPr>
          </a:p>
          <a:p>
            <a:r>
              <a:rPr lang="en-US" dirty="0">
                <a:solidFill>
                  <a:schemeClr val="tx1">
                    <a:lumMod val="65000"/>
                    <a:lumOff val="35000"/>
                  </a:schemeClr>
                </a:solidFill>
                <a:hlinkClick r:id="rId4">
                  <a:extLst>
                    <a:ext uri="{A12FA001-AC4F-418D-AE19-62706E023703}">
                      <ahyp:hlinkClr xmlns:ahyp="http://schemas.microsoft.com/office/drawing/2018/hyperlinkcolor" val="tx"/>
                    </a:ext>
                  </a:extLst>
                </a:hlinkClick>
              </a:rPr>
              <a:t>http://www.btgww.org/</a:t>
            </a:r>
            <a:endParaRPr lang="en-US" dirty="0">
              <a:solidFill>
                <a:schemeClr val="tx1">
                  <a:lumMod val="65000"/>
                  <a:lumOff val="35000"/>
                </a:schemeClr>
              </a:solidFill>
              <a:hlinkClick r:id="rId5">
                <a:extLst>
                  <a:ext uri="{A12FA001-AC4F-418D-AE19-62706E023703}">
                    <ahyp:hlinkClr xmlns:ahyp="http://schemas.microsoft.com/office/drawing/2018/hyperlinkcolor" val="tx"/>
                  </a:ext>
                </a:extLst>
              </a:hlinkClick>
            </a:endParaRPr>
          </a:p>
          <a:p>
            <a:r>
              <a:rPr lang="en-US" dirty="0">
                <a:solidFill>
                  <a:schemeClr val="tx1">
                    <a:lumMod val="65000"/>
                    <a:lumOff val="35000"/>
                  </a:schemeClr>
                </a:solidFill>
                <a:hlinkClick r:id="rId5">
                  <a:extLst>
                    <a:ext uri="{A12FA001-AC4F-418D-AE19-62706E023703}">
                      <ahyp:hlinkClr xmlns:ahyp="http://schemas.microsoft.com/office/drawing/2018/hyperlinkcolor" val="tx"/>
                    </a:ext>
                  </a:extLst>
                </a:hlinkClick>
              </a:rPr>
              <a:t>http://www.utahaa.org/BTG/btg.html</a:t>
            </a:r>
            <a:endParaRPr lang="en-US" dirty="0">
              <a:solidFill>
                <a:schemeClr val="tx1">
                  <a:lumMod val="65000"/>
                  <a:lumOff val="35000"/>
                </a:schemeClr>
              </a:solidFill>
            </a:endParaRPr>
          </a:p>
          <a:p>
            <a:r>
              <a:rPr lang="en-US" dirty="0">
                <a:solidFill>
                  <a:schemeClr val="tx1">
                    <a:lumMod val="65000"/>
                    <a:lumOff val="35000"/>
                  </a:schemeClr>
                </a:solidFill>
                <a:hlinkClick r:id="rId6">
                  <a:extLst>
                    <a:ext uri="{A12FA001-AC4F-418D-AE19-62706E023703}">
                      <ahyp:hlinkClr xmlns:ahyp="http://schemas.microsoft.com/office/drawing/2018/hyperlinkcolor" val="tx"/>
                    </a:ext>
                  </a:extLst>
                </a:hlinkClick>
              </a:rPr>
              <a:t>https://nc23.org/2019/04/01/bridging-the-gap-alcoholics-anonymous-temporary-contacts/</a:t>
            </a:r>
            <a:endParaRPr lang="en-US" dirty="0">
              <a:solidFill>
                <a:schemeClr val="tx1">
                  <a:lumMod val="65000"/>
                  <a:lumOff val="35000"/>
                </a:schemeClr>
              </a:solidFill>
            </a:endParaRPr>
          </a:p>
          <a:p>
            <a:r>
              <a:rPr lang="en-US" dirty="0">
                <a:solidFill>
                  <a:schemeClr val="tx1">
                    <a:lumMod val="65000"/>
                    <a:lumOff val="35000"/>
                  </a:schemeClr>
                </a:solidFill>
                <a:hlinkClick r:id="rId7">
                  <a:extLst>
                    <a:ext uri="{A12FA001-AC4F-418D-AE19-62706E023703}">
                      <ahyp:hlinkClr xmlns:ahyp="http://schemas.microsoft.com/office/drawing/2018/hyperlinkcolor" val="tx"/>
                    </a:ext>
                  </a:extLst>
                </a:hlinkClick>
              </a:rPr>
              <a:t>http://eamo.org/bridging-the-gap/</a:t>
            </a:r>
            <a:endParaRPr lang="en-US" dirty="0">
              <a:solidFill>
                <a:schemeClr val="tx1">
                  <a:lumMod val="65000"/>
                  <a:lumOff val="35000"/>
                </a:schemeClr>
              </a:solidFill>
            </a:endParaRPr>
          </a:p>
        </p:txBody>
      </p:sp>
    </p:spTree>
    <p:extLst>
      <p:ext uri="{BB962C8B-B14F-4D97-AF65-F5344CB8AC3E}">
        <p14:creationId xmlns:p14="http://schemas.microsoft.com/office/powerpoint/2010/main" val="40673282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4221</TotalTime>
  <Words>787</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Bridging the Gap </vt:lpstr>
      <vt:lpstr>Purpose </vt:lpstr>
      <vt:lpstr>Proposal </vt:lpstr>
      <vt:lpstr>1.  Look into whether there is a need for a standing committee to be added to the Area 62 Standing Committees by amendment of the Suggested Procedures for Area 62 for the Bridging the Gap program. </vt:lpstr>
      <vt:lpstr>2.  See if it is preferable to leave Bridging the Gap activities to respective Districts or Groups in Area 62 or whether it would be helpful to have a central (Area wide) location. </vt:lpstr>
      <vt:lpstr>3.  Determine the needs of the Districts (or the Groups) if the Bridging the Gap activities are to remain allocated to them. </vt:lpstr>
      <vt:lpstr>4.  How can Area 62 best carry the message to people in treatment and corrections facilities? </vt:lpstr>
      <vt:lpstr>5.  How can our members, organizations and volunteers best cooperate with those facilities? </vt:lpstr>
      <vt:lpstr>6.  What are other Areas in Alcoholics Anonymous doing in these situations?  What does GSO have available? </vt:lpstr>
      <vt:lpstr>Suggestion from BTG Adhoc Committee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Bridging the Gap </dc:title>
  <dc:creator>Milligan, Elizabeth</dc:creator>
  <cp:lastModifiedBy>Elizabeth</cp:lastModifiedBy>
  <cp:revision>11</cp:revision>
  <dcterms:created xsi:type="dcterms:W3CDTF">2020-06-06T19:28:28Z</dcterms:created>
  <dcterms:modified xsi:type="dcterms:W3CDTF">2020-06-09T17:50:20Z</dcterms:modified>
</cp:coreProperties>
</file>